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16"/>
  </p:notesMasterIdLst>
  <p:handoutMasterIdLst>
    <p:handoutMasterId r:id="rId17"/>
  </p:handoutMasterIdLst>
  <p:sldIdLst>
    <p:sldId id="1487" r:id="rId5"/>
    <p:sldId id="1488" r:id="rId6"/>
    <p:sldId id="1547" r:id="rId7"/>
    <p:sldId id="1550" r:id="rId8"/>
    <p:sldId id="1552" r:id="rId9"/>
    <p:sldId id="1551" r:id="rId10"/>
    <p:sldId id="1548" r:id="rId11"/>
    <p:sldId id="1546" r:id="rId12"/>
    <p:sldId id="1549" r:id="rId13"/>
    <p:sldId id="1522" r:id="rId14"/>
    <p:sldId id="1523" r:id="rId15"/>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47"/>
            <p14:sldId id="1550"/>
            <p14:sldId id="1552"/>
            <p14:sldId id="1551"/>
            <p14:sldId id="1548"/>
          </p14:sldIdLst>
        </p14:section>
        <p14:section name="Closing" id="{D4E3B1CF-DD2E-4D6E-961F-E6ECD190E64E}">
          <p14:sldIdLst>
            <p14:sldId id="1546"/>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4718" autoAdjust="0"/>
  </p:normalViewPr>
  <p:slideViewPr>
    <p:cSldViewPr>
      <p:cViewPr varScale="1">
        <p:scale>
          <a:sx n="72" d="100"/>
          <a:sy n="72" d="100"/>
        </p:scale>
        <p:origin x="36" y="596"/>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102341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5/2/2017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10</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5/2/2017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11</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dirty="0"/>
              <a:t>Getting started with SharePoint Framework</a:t>
            </a:r>
          </a:p>
        </p:txBody>
      </p:sp>
      <p:sp>
        <p:nvSpPr>
          <p:cNvPr id="6" name="Text Placeholder 5"/>
          <p:cNvSpPr>
            <a:spLocks noGrp="1"/>
          </p:cNvSpPr>
          <p:nvPr>
            <p:ph type="body" sz="quarter" idx="14"/>
          </p:nvPr>
        </p:nvSpPr>
        <p:spPr/>
        <p:txBody>
          <a:bodyPr/>
          <a:lstStyle/>
          <a:p>
            <a:r>
              <a:rPr lang="en-US" dirty="0"/>
              <a:t>Basic React web part structure</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create a React web part</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Structure of the basic template</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extend the solution</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create a React web part</a:t>
            </a:r>
            <a:endParaRPr lang="fi-FI" dirty="0"/>
          </a:p>
        </p:txBody>
      </p:sp>
      <p:sp>
        <p:nvSpPr>
          <p:cNvPr id="7" name="Text Placeholder 6"/>
          <p:cNvSpPr>
            <a:spLocks noGrp="1"/>
          </p:cNvSpPr>
          <p:nvPr>
            <p:ph type="body" sz="quarter" idx="10"/>
          </p:nvPr>
        </p:nvSpPr>
        <p:spPr>
          <a:xfrm>
            <a:off x="274638" y="1212850"/>
            <a:ext cx="11887200" cy="1292662"/>
          </a:xfrm>
        </p:spPr>
        <p:txBody>
          <a:bodyPr/>
          <a:lstStyle/>
          <a:p>
            <a:r>
              <a:rPr lang="en-US" dirty="0"/>
              <a:t>Create a new web part by running the Yeoman SharePoint Generator</a:t>
            </a:r>
          </a:p>
        </p:txBody>
      </p:sp>
      <p:sp>
        <p:nvSpPr>
          <p:cNvPr id="9" name="Rectangle 8"/>
          <p:cNvSpPr/>
          <p:nvPr/>
        </p:nvSpPr>
        <p:spPr bwMode="auto">
          <a:xfrm>
            <a:off x="817637" y="2489150"/>
            <a:ext cx="6001555" cy="721217"/>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a:t>
            </a:r>
            <a:r>
              <a:rPr lang="en-US" sz="2000" dirty="0" err="1">
                <a:gradFill>
                  <a:gsLst>
                    <a:gs pos="0">
                      <a:srgbClr val="FFFFFF"/>
                    </a:gs>
                    <a:gs pos="100000">
                      <a:srgbClr val="FFFFFF"/>
                    </a:gs>
                  </a:gsLst>
                  <a:lin ang="5400000" scaled="0"/>
                </a:gradFill>
                <a:latin typeface="Consolas" panose="020B0609020204030204" pitchFamily="49" charset="0"/>
              </a:rPr>
              <a:t>yo</a:t>
            </a:r>
            <a:r>
              <a:rPr lang="en-US" sz="2000" dirty="0">
                <a:gradFill>
                  <a:gsLst>
                    <a:gs pos="0">
                      <a:srgbClr val="FFFFFF"/>
                    </a:gs>
                    <a:gs pos="100000">
                      <a:srgbClr val="FFFFFF"/>
                    </a:gs>
                  </a:gsLst>
                  <a:lin ang="5400000" scaled="0"/>
                </a:gradFill>
                <a:latin typeface="Consolas" panose="020B0609020204030204" pitchFamily="49" charset="0"/>
              </a:rPr>
              <a:t> @</a:t>
            </a:r>
            <a:r>
              <a:rPr lang="en-US" sz="2000" dirty="0" err="1">
                <a:gradFill>
                  <a:gsLst>
                    <a:gs pos="0">
                      <a:srgbClr val="FFFFFF"/>
                    </a:gs>
                    <a:gs pos="100000">
                      <a:srgbClr val="FFFFFF"/>
                    </a:gs>
                  </a:gsLst>
                  <a:lin ang="5400000" scaled="0"/>
                </a:gradFill>
                <a:latin typeface="Consolas" panose="020B0609020204030204" pitchFamily="49" charset="0"/>
              </a:rPr>
              <a:t>microsoft</a:t>
            </a:r>
            <a:r>
              <a:rPr lang="en-US" sz="2000" dirty="0">
                <a:gradFill>
                  <a:gsLst>
                    <a:gs pos="0">
                      <a:srgbClr val="FFFFFF"/>
                    </a:gs>
                    <a:gs pos="100000">
                      <a:srgbClr val="FFFFFF"/>
                    </a:gs>
                  </a:gsLst>
                  <a:lin ang="5400000" scaled="0"/>
                </a:gradFill>
                <a:latin typeface="Consolas" panose="020B0609020204030204" pitchFamily="49" charset="0"/>
              </a:rPr>
              <a:t>/</a:t>
            </a:r>
            <a:r>
              <a:rPr lang="en-US" sz="2000" dirty="0" err="1">
                <a:gradFill>
                  <a:gsLst>
                    <a:gs pos="0">
                      <a:srgbClr val="FFFFFF"/>
                    </a:gs>
                    <a:gs pos="100000">
                      <a:srgbClr val="FFFFFF"/>
                    </a:gs>
                  </a:gsLst>
                  <a:lin ang="5400000" scaled="0"/>
                </a:gradFill>
                <a:latin typeface="Consolas" panose="020B0609020204030204" pitchFamily="49" charset="0"/>
              </a:rPr>
              <a:t>sharepoint</a:t>
            </a:r>
            <a:endParaRPr lang="fi-FI" sz="2000" dirty="0">
              <a:gradFill>
                <a:gsLst>
                  <a:gs pos="0">
                    <a:srgbClr val="FFFFFF"/>
                  </a:gs>
                  <a:gs pos="100000">
                    <a:srgbClr val="FFFFFF"/>
                  </a:gs>
                </a:gsLst>
                <a:lin ang="5400000" scaled="0"/>
              </a:gradFill>
              <a:latin typeface="Consolas" panose="020B0609020204030204" pitchFamily="49" charset="0"/>
            </a:endParaRPr>
          </a:p>
        </p:txBody>
      </p:sp>
      <p:sp>
        <p:nvSpPr>
          <p:cNvPr id="10" name="Text Placeholder 6"/>
          <p:cNvSpPr txBox="1">
            <a:spLocks/>
          </p:cNvSpPr>
          <p:nvPr/>
        </p:nvSpPr>
        <p:spPr>
          <a:xfrm>
            <a:off x="274638" y="3209230"/>
            <a:ext cx="11887200"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Configure the web part information</a:t>
            </a:r>
          </a:p>
        </p:txBody>
      </p:sp>
      <p:sp>
        <p:nvSpPr>
          <p:cNvPr id="11" name="Text Placeholder 6"/>
          <p:cNvSpPr txBox="1">
            <a:spLocks/>
          </p:cNvSpPr>
          <p:nvPr/>
        </p:nvSpPr>
        <p:spPr>
          <a:xfrm>
            <a:off x="274638" y="3857302"/>
            <a:ext cx="11887200"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Select the </a:t>
            </a:r>
            <a:r>
              <a:rPr lang="en-US" b="1" dirty="0"/>
              <a:t>React</a:t>
            </a:r>
            <a:r>
              <a:rPr lang="en-US" dirty="0"/>
              <a:t> framework</a:t>
            </a:r>
          </a:p>
        </p:txBody>
      </p:sp>
      <p:sp>
        <p:nvSpPr>
          <p:cNvPr id="13" name="Rectangle 12"/>
          <p:cNvSpPr/>
          <p:nvPr/>
        </p:nvSpPr>
        <p:spPr bwMode="auto">
          <a:xfrm>
            <a:off x="817637" y="4577382"/>
            <a:ext cx="6001555" cy="1656184"/>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marL="342900" indent="-342900" defTabSz="932472" fontAlgn="base">
              <a:spcBef>
                <a:spcPct val="0"/>
              </a:spcBef>
              <a:spcAft>
                <a:spcPct val="0"/>
              </a:spcAft>
              <a:buFont typeface="Wingdings" panose="05000000000000000000" pitchFamily="2" charset="2"/>
              <a:buChar char="Ø"/>
            </a:pPr>
            <a:r>
              <a:rPr lang="en-US" sz="2000" dirty="0">
                <a:gradFill>
                  <a:gsLst>
                    <a:gs pos="0">
                      <a:srgbClr val="FFFFFF"/>
                    </a:gs>
                    <a:gs pos="100000">
                      <a:srgbClr val="FFFFFF"/>
                    </a:gs>
                  </a:gsLst>
                  <a:lin ang="5400000" scaled="0"/>
                </a:gradFill>
                <a:latin typeface="Consolas" panose="020B0609020204030204" pitchFamily="49" charset="0"/>
              </a:rPr>
              <a:t>What framework would you like to start with?</a:t>
            </a:r>
          </a:p>
          <a:p>
            <a:pPr marL="342900" indent="-342900" defTabSz="932472" fontAlgn="base">
              <a:spcBef>
                <a:spcPct val="0"/>
              </a:spcBef>
              <a:spcAft>
                <a:spcPct val="0"/>
              </a:spcAft>
              <a:buFont typeface="Wingdings" panose="05000000000000000000" pitchFamily="2" charset="2"/>
              <a:buChar char="Ø"/>
            </a:pPr>
            <a:r>
              <a:rPr lang="en-US" sz="2000" dirty="0">
                <a:gradFill>
                  <a:gsLst>
                    <a:gs pos="0">
                      <a:srgbClr val="FFFFFF"/>
                    </a:gs>
                    <a:gs pos="100000">
                      <a:srgbClr val="FFFFFF"/>
                    </a:gs>
                  </a:gsLst>
                  <a:lin ang="5400000" scaled="0"/>
                </a:gradFill>
                <a:latin typeface="Consolas" panose="020B0609020204030204" pitchFamily="49" charset="0"/>
              </a:rPr>
              <a:t>No </a:t>
            </a:r>
            <a:r>
              <a:rPr lang="en-US" sz="2000" dirty="0" err="1">
                <a:gradFill>
                  <a:gsLst>
                    <a:gs pos="0">
                      <a:srgbClr val="FFFFFF"/>
                    </a:gs>
                    <a:gs pos="100000">
                      <a:srgbClr val="FFFFFF"/>
                    </a:gs>
                  </a:gsLst>
                  <a:lin ang="5400000" scaled="0"/>
                </a:gradFill>
                <a:latin typeface="Consolas" panose="020B0609020204030204" pitchFamily="49" charset="0"/>
              </a:rPr>
              <a:t>javaScript</a:t>
            </a:r>
            <a:r>
              <a:rPr lang="en-US" sz="2000" dirty="0">
                <a:gradFill>
                  <a:gsLst>
                    <a:gs pos="0">
                      <a:srgbClr val="FFFFFF"/>
                    </a:gs>
                    <a:gs pos="100000">
                      <a:srgbClr val="FFFFFF"/>
                    </a:gs>
                  </a:gsLst>
                  <a:lin ang="5400000" scaled="0"/>
                </a:gradFill>
                <a:latin typeface="Consolas" panose="020B0609020204030204" pitchFamily="49" charset="0"/>
              </a:rPr>
              <a:t> web framework</a:t>
            </a:r>
          </a:p>
          <a:p>
            <a:pPr marL="342900" indent="-342900" defTabSz="932472" fontAlgn="base">
              <a:spcBef>
                <a:spcPct val="0"/>
              </a:spcBef>
              <a:spcAft>
                <a:spcPct val="0"/>
              </a:spcAft>
              <a:buFont typeface="Wingdings" panose="05000000000000000000" pitchFamily="2" charset="2"/>
              <a:buChar char="Ø"/>
            </a:pPr>
            <a:r>
              <a:rPr lang="en-US" sz="2000" dirty="0">
                <a:solidFill>
                  <a:schemeClr val="tx2">
                    <a:lumMod val="50000"/>
                  </a:schemeClr>
                </a:solidFill>
                <a:latin typeface="Consolas" panose="020B0609020204030204" pitchFamily="49" charset="0"/>
              </a:rPr>
              <a:t>React</a:t>
            </a:r>
          </a:p>
          <a:p>
            <a:pPr marL="342900" indent="-342900" defTabSz="932472" fontAlgn="base">
              <a:spcBef>
                <a:spcPct val="0"/>
              </a:spcBef>
              <a:spcAft>
                <a:spcPct val="0"/>
              </a:spcAft>
              <a:buFont typeface="Wingdings" panose="05000000000000000000" pitchFamily="2" charset="2"/>
              <a:buChar char="Ø"/>
            </a:pPr>
            <a:r>
              <a:rPr lang="en-US" sz="2000" dirty="0">
                <a:gradFill>
                  <a:gsLst>
                    <a:gs pos="0">
                      <a:srgbClr val="FFFFFF"/>
                    </a:gs>
                    <a:gs pos="100000">
                      <a:srgbClr val="FFFFFF"/>
                    </a:gs>
                  </a:gsLst>
                  <a:lin ang="5400000" scaled="0"/>
                </a:gradFill>
                <a:latin typeface="Consolas" panose="020B0609020204030204" pitchFamily="49" charset="0"/>
              </a:rPr>
              <a:t>Knockout</a:t>
            </a:r>
          </a:p>
        </p:txBody>
      </p:sp>
    </p:spTree>
    <p:extLst>
      <p:ext uri="{BB962C8B-B14F-4D97-AF65-F5344CB8AC3E}">
        <p14:creationId xmlns:p14="http://schemas.microsoft.com/office/powerpoint/2010/main" val="127637878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Structure of the basic template</a:t>
            </a:r>
          </a:p>
        </p:txBody>
      </p:sp>
      <p:sp>
        <p:nvSpPr>
          <p:cNvPr id="5" name="TextBox 4"/>
          <p:cNvSpPr txBox="1"/>
          <p:nvPr/>
        </p:nvSpPr>
        <p:spPr>
          <a:xfrm>
            <a:off x="3769965" y="1120998"/>
            <a:ext cx="8208912" cy="4182683"/>
          </a:xfrm>
          <a:prstGeom prst="rect">
            <a:avLst/>
          </a:prstGeom>
          <a:noFill/>
        </p:spPr>
        <p:txBody>
          <a:bodyPr wrap="square" lIns="182880" tIns="146304" rIns="182880" bIns="146304" rtlCol="0">
            <a:spAutoFit/>
          </a:bodyPr>
          <a:lstStyle/>
          <a:p>
            <a:pPr>
              <a:lnSpc>
                <a:spcPct val="90000"/>
              </a:lnSpc>
              <a:spcAft>
                <a:spcPts val="600"/>
              </a:spcAft>
            </a:pPr>
            <a:r>
              <a:rPr lang="en-US" sz="4000" dirty="0">
                <a:gradFill>
                  <a:gsLst>
                    <a:gs pos="1250">
                      <a:schemeClr val="tx1"/>
                    </a:gs>
                    <a:gs pos="100000">
                      <a:schemeClr val="tx1"/>
                    </a:gs>
                  </a:gsLst>
                  <a:lin ang="5400000" scaled="0"/>
                </a:gradFill>
                <a:latin typeface="+mj-lt"/>
              </a:rPr>
              <a:t>Top level folders</a:t>
            </a:r>
          </a:p>
          <a:p>
            <a:pPr marL="571500" indent="-571500">
              <a:lnSpc>
                <a:spcPct val="90000"/>
              </a:lnSpc>
              <a:spcAft>
                <a:spcPts val="600"/>
              </a:spcAft>
              <a:buFont typeface="Arial" panose="020B0604020202020204" pitchFamily="34" charset="0"/>
              <a:buChar char="•"/>
            </a:pPr>
            <a:r>
              <a:rPr lang="en-US" sz="3200" b="1" dirty="0">
                <a:gradFill>
                  <a:gsLst>
                    <a:gs pos="1250">
                      <a:schemeClr val="tx1"/>
                    </a:gs>
                    <a:gs pos="100000">
                      <a:schemeClr val="tx1"/>
                    </a:gs>
                  </a:gsLst>
                  <a:lin ang="5400000" scaled="0"/>
                </a:gradFill>
                <a:latin typeface="+mj-lt"/>
              </a:rPr>
              <a:t>config</a:t>
            </a:r>
            <a:r>
              <a:rPr lang="en-US" sz="3200" dirty="0">
                <a:gradFill>
                  <a:gsLst>
                    <a:gs pos="1250">
                      <a:schemeClr val="tx1"/>
                    </a:gs>
                    <a:gs pos="100000">
                      <a:schemeClr val="tx1"/>
                    </a:gs>
                  </a:gsLst>
                  <a:lin ang="5400000" scaled="0"/>
                </a:gradFill>
                <a:latin typeface="+mj-lt"/>
              </a:rPr>
              <a:t>: includes all config files</a:t>
            </a:r>
          </a:p>
          <a:p>
            <a:pPr marL="571500" indent="-571500">
              <a:lnSpc>
                <a:spcPct val="90000"/>
              </a:lnSpc>
              <a:spcAft>
                <a:spcPts val="600"/>
              </a:spcAft>
              <a:buFont typeface="Arial" panose="020B0604020202020204" pitchFamily="34" charset="0"/>
              <a:buChar char="•"/>
            </a:pPr>
            <a:r>
              <a:rPr lang="en-US" sz="3200" b="1" dirty="0" err="1">
                <a:gradFill>
                  <a:gsLst>
                    <a:gs pos="1250">
                      <a:schemeClr val="tx1"/>
                    </a:gs>
                    <a:gs pos="100000">
                      <a:schemeClr val="tx1"/>
                    </a:gs>
                  </a:gsLst>
                  <a:lin ang="5400000" scaled="0"/>
                </a:gradFill>
                <a:latin typeface="+mj-lt"/>
              </a:rPr>
              <a:t>src</a:t>
            </a:r>
            <a:r>
              <a:rPr lang="en-US" sz="3200" dirty="0">
                <a:gradFill>
                  <a:gsLst>
                    <a:gs pos="1250">
                      <a:schemeClr val="tx1"/>
                    </a:gs>
                    <a:gs pos="100000">
                      <a:schemeClr val="tx1"/>
                    </a:gs>
                  </a:gsLst>
                  <a:lin ang="5400000" scaled="0"/>
                </a:gradFill>
                <a:latin typeface="+mj-lt"/>
              </a:rPr>
              <a:t>: this is the main folder of the project, it includes the web part, styles, and a test file.</a:t>
            </a:r>
          </a:p>
          <a:p>
            <a:pPr marL="571500" indent="-571500">
              <a:lnSpc>
                <a:spcPct val="90000"/>
              </a:lnSpc>
              <a:spcAft>
                <a:spcPts val="600"/>
              </a:spcAft>
              <a:buFont typeface="Arial" panose="020B0604020202020204" pitchFamily="34" charset="0"/>
              <a:buChar char="•"/>
            </a:pPr>
            <a:r>
              <a:rPr lang="en-US" sz="3200" b="1" dirty="0" err="1">
                <a:gradFill>
                  <a:gsLst>
                    <a:gs pos="1250">
                      <a:schemeClr val="tx1"/>
                    </a:gs>
                    <a:gs pos="100000">
                      <a:schemeClr val="tx1"/>
                    </a:gs>
                  </a:gsLst>
                  <a:lin ang="5400000" scaled="0"/>
                </a:gradFill>
                <a:latin typeface="+mj-lt"/>
              </a:rPr>
              <a:t>typings</a:t>
            </a:r>
            <a:r>
              <a:rPr lang="en-US" sz="3200" dirty="0">
                <a:gradFill>
                  <a:gsLst>
                    <a:gs pos="1250">
                      <a:schemeClr val="tx1"/>
                    </a:gs>
                    <a:gs pos="100000">
                      <a:schemeClr val="tx1"/>
                    </a:gs>
                  </a:gsLst>
                  <a:lin ang="5400000" scaled="0"/>
                </a:gradFill>
                <a:latin typeface="+mj-lt"/>
              </a:rPr>
              <a:t>: includes some type definition files. Most type definitions are installed in </a:t>
            </a:r>
            <a:r>
              <a:rPr lang="en-US" sz="3200" dirty="0" err="1">
                <a:gradFill>
                  <a:gsLst>
                    <a:gs pos="1250">
                      <a:schemeClr val="tx1"/>
                    </a:gs>
                    <a:gs pos="100000">
                      <a:schemeClr val="tx1"/>
                    </a:gs>
                  </a:gsLst>
                  <a:lin ang="5400000" scaled="0"/>
                </a:gradFill>
                <a:latin typeface="+mj-lt"/>
              </a:rPr>
              <a:t>node_modules</a:t>
            </a:r>
            <a:r>
              <a:rPr lang="en-US" sz="3200" dirty="0">
                <a:gradFill>
                  <a:gsLst>
                    <a:gs pos="1250">
                      <a:schemeClr val="tx1"/>
                    </a:gs>
                    <a:gs pos="100000">
                      <a:schemeClr val="tx1"/>
                    </a:gs>
                  </a:gsLst>
                  <a:lin ang="5400000" scaled="0"/>
                </a:gradFill>
                <a:latin typeface="+mj-lt"/>
              </a:rPr>
              <a:t>\@types</a:t>
            </a:r>
          </a:p>
        </p:txBody>
      </p:sp>
      <p:pic>
        <p:nvPicPr>
          <p:cNvPr id="4" name="Picture 3"/>
          <p:cNvPicPr>
            <a:picLocks noChangeAspect="1"/>
          </p:cNvPicPr>
          <p:nvPr/>
        </p:nvPicPr>
        <p:blipFill>
          <a:blip r:embed="rId2"/>
          <a:stretch>
            <a:fillRect/>
          </a:stretch>
        </p:blipFill>
        <p:spPr>
          <a:xfrm>
            <a:off x="457597" y="1120998"/>
            <a:ext cx="2838095" cy="5238095"/>
          </a:xfrm>
          <a:prstGeom prst="rect">
            <a:avLst/>
          </a:prstGeom>
        </p:spPr>
      </p:pic>
    </p:spTree>
    <p:extLst>
      <p:ext uri="{BB962C8B-B14F-4D97-AF65-F5344CB8AC3E}">
        <p14:creationId xmlns:p14="http://schemas.microsoft.com/office/powerpoint/2010/main" val="429230047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Key files – web part class</a:t>
            </a:r>
          </a:p>
        </p:txBody>
      </p:sp>
      <p:sp>
        <p:nvSpPr>
          <p:cNvPr id="6" name="TextBox 5"/>
          <p:cNvSpPr txBox="1"/>
          <p:nvPr/>
        </p:nvSpPr>
        <p:spPr>
          <a:xfrm>
            <a:off x="3580243" y="1048990"/>
            <a:ext cx="8507585" cy="1148007"/>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3200" dirty="0">
                <a:gradFill>
                  <a:gsLst>
                    <a:gs pos="1250">
                      <a:schemeClr val="tx1"/>
                    </a:gs>
                    <a:gs pos="100000">
                      <a:schemeClr val="tx1"/>
                    </a:gs>
                  </a:gsLst>
                  <a:lin ang="5400000" scaled="0"/>
                </a:gradFill>
                <a:latin typeface="+mj-lt"/>
              </a:rPr>
              <a:t>Defines the main entry point for the web part</a:t>
            </a:r>
          </a:p>
          <a:p>
            <a:pPr>
              <a:lnSpc>
                <a:spcPct val="90000"/>
              </a:lnSpc>
              <a:spcAft>
                <a:spcPts val="600"/>
              </a:spcAft>
            </a:pPr>
            <a:endParaRPr lang="en-US" sz="2400" dirty="0">
              <a:gradFill>
                <a:gsLst>
                  <a:gs pos="2917">
                    <a:schemeClr val="tx1"/>
                  </a:gs>
                  <a:gs pos="30000">
                    <a:schemeClr val="tx1"/>
                  </a:gs>
                </a:gsLst>
                <a:lin ang="5400000" scaled="0"/>
              </a:gradFill>
            </a:endParaRPr>
          </a:p>
        </p:txBody>
      </p:sp>
      <p:sp>
        <p:nvSpPr>
          <p:cNvPr id="8" name="TextBox 7"/>
          <p:cNvSpPr txBox="1"/>
          <p:nvPr/>
        </p:nvSpPr>
        <p:spPr>
          <a:xfrm>
            <a:off x="3580242" y="4145334"/>
            <a:ext cx="7284110" cy="1148007"/>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3200" dirty="0">
                <a:gradFill>
                  <a:gsLst>
                    <a:gs pos="1250">
                      <a:schemeClr val="tx1"/>
                    </a:gs>
                    <a:gs pos="100000">
                      <a:schemeClr val="tx1"/>
                    </a:gs>
                  </a:gsLst>
                  <a:lin ang="5400000" scaled="0"/>
                </a:gradFill>
                <a:latin typeface="+mj-lt"/>
              </a:rPr>
              <a:t>Renders and returns the main element</a:t>
            </a:r>
          </a:p>
          <a:p>
            <a:pPr>
              <a:lnSpc>
                <a:spcPct val="90000"/>
              </a:lnSpc>
              <a:spcAft>
                <a:spcPts val="600"/>
              </a:spcAft>
            </a:pPr>
            <a:endParaRPr lang="en-US" sz="2400" dirty="0">
              <a:gradFill>
                <a:gsLst>
                  <a:gs pos="2917">
                    <a:schemeClr val="tx1"/>
                  </a:gs>
                  <a:gs pos="30000">
                    <a:schemeClr val="tx1"/>
                  </a:gs>
                </a:gsLst>
                <a:lin ang="5400000" scaled="0"/>
              </a:gradFill>
            </a:endParaRPr>
          </a:p>
        </p:txBody>
      </p:sp>
      <p:pic>
        <p:nvPicPr>
          <p:cNvPr id="2" name="Picture 1"/>
          <p:cNvPicPr>
            <a:picLocks noChangeAspect="1"/>
          </p:cNvPicPr>
          <p:nvPr/>
        </p:nvPicPr>
        <p:blipFill>
          <a:blip r:embed="rId2"/>
          <a:stretch>
            <a:fillRect/>
          </a:stretch>
        </p:blipFill>
        <p:spPr>
          <a:xfrm>
            <a:off x="508393" y="1242171"/>
            <a:ext cx="2838095" cy="2942857"/>
          </a:xfrm>
          <a:prstGeom prst="rect">
            <a:avLst/>
          </a:prstGeom>
        </p:spPr>
      </p:pic>
      <p:pic>
        <p:nvPicPr>
          <p:cNvPr id="9" name="Picture 8"/>
          <p:cNvPicPr>
            <a:picLocks noChangeAspect="1"/>
          </p:cNvPicPr>
          <p:nvPr/>
        </p:nvPicPr>
        <p:blipFill>
          <a:blip r:embed="rId3"/>
          <a:stretch>
            <a:fillRect/>
          </a:stretch>
        </p:blipFill>
        <p:spPr>
          <a:xfrm>
            <a:off x="508393" y="4433366"/>
            <a:ext cx="2828571" cy="1514286"/>
          </a:xfrm>
          <a:prstGeom prst="rect">
            <a:avLst/>
          </a:prstGeom>
        </p:spPr>
      </p:pic>
    </p:spTree>
    <p:extLst>
      <p:ext uri="{BB962C8B-B14F-4D97-AF65-F5344CB8AC3E}">
        <p14:creationId xmlns:p14="http://schemas.microsoft.com/office/powerpoint/2010/main" val="291639938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120998"/>
            <a:ext cx="11887200" cy="738664"/>
          </a:xfrm>
        </p:spPr>
        <p:txBody>
          <a:bodyPr/>
          <a:lstStyle/>
          <a:p>
            <a:r>
              <a:rPr lang="en-US" dirty="0"/>
              <a:t>Add an Office UI Fabric component package</a:t>
            </a:r>
          </a:p>
        </p:txBody>
      </p:sp>
      <p:sp>
        <p:nvSpPr>
          <p:cNvPr id="3" name="Title 2"/>
          <p:cNvSpPr>
            <a:spLocks noGrp="1"/>
          </p:cNvSpPr>
          <p:nvPr>
            <p:ph type="title"/>
          </p:nvPr>
        </p:nvSpPr>
        <p:spPr/>
        <p:txBody>
          <a:bodyPr/>
          <a:lstStyle/>
          <a:p>
            <a:r>
              <a:rPr lang="en-US" dirty="0"/>
              <a:t>How to extend the solution</a:t>
            </a:r>
          </a:p>
        </p:txBody>
      </p:sp>
      <p:sp>
        <p:nvSpPr>
          <p:cNvPr id="4" name="Rectangle 3"/>
          <p:cNvSpPr/>
          <p:nvPr/>
        </p:nvSpPr>
        <p:spPr bwMode="auto">
          <a:xfrm>
            <a:off x="817637" y="1949150"/>
            <a:ext cx="6001555" cy="721217"/>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a:t>
            </a:r>
            <a:r>
              <a:rPr lang="en-US" sz="2000" dirty="0" err="1">
                <a:gradFill>
                  <a:gsLst>
                    <a:gs pos="0">
                      <a:srgbClr val="FFFFFF"/>
                    </a:gs>
                    <a:gs pos="100000">
                      <a:srgbClr val="FFFFFF"/>
                    </a:gs>
                  </a:gsLst>
                  <a:lin ang="5400000" scaled="0"/>
                </a:gradFill>
                <a:latin typeface="Consolas" panose="020B0609020204030204" pitchFamily="49" charset="0"/>
              </a:rPr>
              <a:t>npm</a:t>
            </a:r>
            <a:r>
              <a:rPr lang="en-US" sz="2000" dirty="0">
                <a:gradFill>
                  <a:gsLst>
                    <a:gs pos="0">
                      <a:srgbClr val="FFFFFF"/>
                    </a:gs>
                    <a:gs pos="100000">
                      <a:srgbClr val="FFFFFF"/>
                    </a:gs>
                  </a:gsLst>
                  <a:lin ang="5400000" scaled="0"/>
                </a:gradFill>
                <a:latin typeface="Consolas" panose="020B0609020204030204" pitchFamily="49" charset="0"/>
              </a:rPr>
              <a:t> </a:t>
            </a:r>
            <a:r>
              <a:rPr lang="en-US" sz="2000" dirty="0" err="1">
                <a:gradFill>
                  <a:gsLst>
                    <a:gs pos="0">
                      <a:srgbClr val="FFFFFF"/>
                    </a:gs>
                    <a:gs pos="100000">
                      <a:srgbClr val="FFFFFF"/>
                    </a:gs>
                  </a:gsLst>
                  <a:lin ang="5400000" scaled="0"/>
                </a:gradFill>
                <a:latin typeface="Consolas" panose="020B0609020204030204" pitchFamily="49" charset="0"/>
              </a:rPr>
              <a:t>i</a:t>
            </a:r>
            <a:r>
              <a:rPr lang="en-US" sz="2000" dirty="0">
                <a:gradFill>
                  <a:gsLst>
                    <a:gs pos="0">
                      <a:srgbClr val="FFFFFF"/>
                    </a:gs>
                    <a:gs pos="100000">
                      <a:srgbClr val="FFFFFF"/>
                    </a:gs>
                  </a:gsLst>
                  <a:lin ang="5400000" scaled="0"/>
                </a:gradFill>
                <a:latin typeface="Consolas" panose="020B0609020204030204" pitchFamily="49" charset="0"/>
              </a:rPr>
              <a:t> office-</a:t>
            </a:r>
            <a:r>
              <a:rPr lang="en-US" sz="2000" dirty="0" err="1">
                <a:gradFill>
                  <a:gsLst>
                    <a:gs pos="0">
                      <a:srgbClr val="FFFFFF"/>
                    </a:gs>
                    <a:gs pos="100000">
                      <a:srgbClr val="FFFFFF"/>
                    </a:gs>
                  </a:gsLst>
                  <a:lin ang="5400000" scaled="0"/>
                </a:gradFill>
                <a:latin typeface="Consolas" panose="020B0609020204030204" pitchFamily="49" charset="0"/>
              </a:rPr>
              <a:t>ui</a:t>
            </a:r>
            <a:r>
              <a:rPr lang="en-US" sz="2000" dirty="0">
                <a:gradFill>
                  <a:gsLst>
                    <a:gs pos="0">
                      <a:srgbClr val="FFFFFF"/>
                    </a:gs>
                    <a:gs pos="100000">
                      <a:srgbClr val="FFFFFF"/>
                    </a:gs>
                  </a:gsLst>
                  <a:lin ang="5400000" scaled="0"/>
                </a:gradFill>
                <a:latin typeface="Consolas" panose="020B0609020204030204" pitchFamily="49" charset="0"/>
              </a:rPr>
              <a:t>-fabric-react --save</a:t>
            </a:r>
            <a:endParaRPr lang="fi-FI" sz="2000" dirty="0">
              <a:gradFill>
                <a:gsLst>
                  <a:gs pos="0">
                    <a:srgbClr val="FFFFFF"/>
                  </a:gs>
                  <a:gs pos="100000">
                    <a:srgbClr val="FFFFFF"/>
                  </a:gs>
                </a:gsLst>
                <a:lin ang="5400000" scaled="0"/>
              </a:gradFill>
              <a:latin typeface="Consolas" panose="020B0609020204030204" pitchFamily="49" charset="0"/>
            </a:endParaRPr>
          </a:p>
        </p:txBody>
      </p:sp>
      <p:sp>
        <p:nvSpPr>
          <p:cNvPr id="5" name="Text Placeholder 1"/>
          <p:cNvSpPr txBox="1">
            <a:spLocks/>
          </p:cNvSpPr>
          <p:nvPr/>
        </p:nvSpPr>
        <p:spPr>
          <a:xfrm>
            <a:off x="778878" y="2855033"/>
            <a:ext cx="11887200"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a:p>
        </p:txBody>
      </p:sp>
      <p:sp>
        <p:nvSpPr>
          <p:cNvPr id="6" name="Text Placeholder 1"/>
          <p:cNvSpPr txBox="1">
            <a:spLocks/>
          </p:cNvSpPr>
          <p:nvPr/>
        </p:nvSpPr>
        <p:spPr>
          <a:xfrm>
            <a:off x="673621" y="2762700"/>
            <a:ext cx="11887200" cy="517065"/>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After installation, the </a:t>
            </a:r>
            <a:r>
              <a:rPr lang="en-US" sz="2400" dirty="0" err="1"/>
              <a:t>package.json</a:t>
            </a:r>
            <a:r>
              <a:rPr lang="en-US" sz="2400" dirty="0"/>
              <a:t> file </a:t>
            </a:r>
            <a:r>
              <a:rPr lang="en-US" altLang="zh-CN" sz="2400" dirty="0"/>
              <a:t>is </a:t>
            </a:r>
            <a:r>
              <a:rPr lang="en-US" sz="2400" dirty="0"/>
              <a:t>updated.</a:t>
            </a:r>
          </a:p>
        </p:txBody>
      </p:sp>
      <p:pic>
        <p:nvPicPr>
          <p:cNvPr id="8" name="Picture 7"/>
          <p:cNvPicPr>
            <a:picLocks noChangeAspect="1"/>
          </p:cNvPicPr>
          <p:nvPr/>
        </p:nvPicPr>
        <p:blipFill>
          <a:blip r:embed="rId2"/>
          <a:stretch>
            <a:fillRect/>
          </a:stretch>
        </p:blipFill>
        <p:spPr>
          <a:xfrm>
            <a:off x="817637" y="3372098"/>
            <a:ext cx="4657725" cy="2895600"/>
          </a:xfrm>
          <a:prstGeom prst="rect">
            <a:avLst/>
          </a:prstGeom>
        </p:spPr>
      </p:pic>
    </p:spTree>
    <p:extLst>
      <p:ext uri="{BB962C8B-B14F-4D97-AF65-F5344CB8AC3E}">
        <p14:creationId xmlns:p14="http://schemas.microsoft.com/office/powerpoint/2010/main" val="54103731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Basic React web part structure</a:t>
            </a:r>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create a React web part</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Structure of the basic template</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extend the solution</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66804551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888248D5-EBC9-48D3-AFB4-CE367F0A0B8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8b796c41-22f8-4e5f-a4f6-26e92db7f69d"/>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303</TotalTime>
  <Words>493</Words>
  <Application>Microsoft Office PowerPoint</Application>
  <PresentationFormat>Custom</PresentationFormat>
  <Paragraphs>87</Paragraphs>
  <Slides>11</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Consolas</vt:lpstr>
      <vt:lpstr>Segoe UI</vt:lpstr>
      <vt:lpstr>Segoe UI Light</vt:lpstr>
      <vt:lpstr>Wingdings</vt:lpstr>
      <vt:lpstr>5-30719_SharePoint_Team_Template_Light</vt:lpstr>
      <vt:lpstr>Getting started with SharePoint Framework</vt:lpstr>
      <vt:lpstr>Agenda</vt:lpstr>
      <vt:lpstr>How to create a React web part</vt:lpstr>
      <vt:lpstr>Structure of the basic template</vt:lpstr>
      <vt:lpstr>Key files – web part class</vt:lpstr>
      <vt:lpstr>How to extend the solution</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project structure from yeoman</dc:title>
  <dc:subject>&lt;Speech title here&gt;</dc:subject>
  <dc:creator>Vesa Juvonen;Todd Baginski</dc:creator>
  <cp:keywords>SharePoint, PnP</cp:keywords>
  <dc:description>Template: _x000d_
Formatting: _x000d_
Audience Type:</dc:description>
  <cp:lastModifiedBy>Todd Baginski</cp:lastModifiedBy>
  <cp:revision>61</cp:revision>
  <dcterms:created xsi:type="dcterms:W3CDTF">2016-10-24T10:18:28Z</dcterms:created>
  <dcterms:modified xsi:type="dcterms:W3CDTF">2017-05-02T12:30:33Z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